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2"/>
  </p:notesMasterIdLst>
  <p:sldIdLst>
    <p:sldId id="257" r:id="rId2"/>
    <p:sldId id="4954" r:id="rId3"/>
    <p:sldId id="302" r:id="rId4"/>
    <p:sldId id="2134805709" r:id="rId5"/>
    <p:sldId id="258" r:id="rId6"/>
    <p:sldId id="260" r:id="rId7"/>
    <p:sldId id="366" r:id="rId8"/>
    <p:sldId id="2076137129" r:id="rId9"/>
    <p:sldId id="5079" r:id="rId10"/>
    <p:sldId id="5080" r:id="rId11"/>
    <p:sldId id="2134805708" r:id="rId12"/>
    <p:sldId id="2076137124" r:id="rId13"/>
    <p:sldId id="2134805710" r:id="rId14"/>
    <p:sldId id="2134805716" r:id="rId15"/>
    <p:sldId id="2076137127" r:id="rId16"/>
    <p:sldId id="303" r:id="rId17"/>
    <p:sldId id="4958" r:id="rId18"/>
    <p:sldId id="2134805711" r:id="rId19"/>
    <p:sldId id="5041" r:id="rId20"/>
    <p:sldId id="4971" r:id="rId21"/>
    <p:sldId id="4973" r:id="rId22"/>
    <p:sldId id="4975" r:id="rId23"/>
    <p:sldId id="2076137125" r:id="rId24"/>
    <p:sldId id="5042" r:id="rId25"/>
    <p:sldId id="4962" r:id="rId26"/>
    <p:sldId id="4987" r:id="rId27"/>
    <p:sldId id="4986" r:id="rId28"/>
    <p:sldId id="4968" r:id="rId29"/>
    <p:sldId id="4976" r:id="rId30"/>
    <p:sldId id="4974" r:id="rId31"/>
    <p:sldId id="4963" r:id="rId32"/>
    <p:sldId id="4959" r:id="rId33"/>
    <p:sldId id="4964" r:id="rId34"/>
    <p:sldId id="4981" r:id="rId35"/>
    <p:sldId id="4983" r:id="rId36"/>
    <p:sldId id="4989" r:id="rId37"/>
    <p:sldId id="4969" r:id="rId38"/>
    <p:sldId id="4990" r:id="rId39"/>
    <p:sldId id="4991" r:id="rId40"/>
    <p:sldId id="4961" r:id="rId41"/>
    <p:sldId id="4992" r:id="rId42"/>
    <p:sldId id="4965" r:id="rId43"/>
    <p:sldId id="4960" r:id="rId44"/>
    <p:sldId id="4993" r:id="rId45"/>
    <p:sldId id="4966" r:id="rId46"/>
    <p:sldId id="2134805712" r:id="rId47"/>
    <p:sldId id="2134805713" r:id="rId48"/>
    <p:sldId id="2134805714" r:id="rId49"/>
    <p:sldId id="2134805715" r:id="rId50"/>
    <p:sldId id="4950" r:id="rId51"/>
    <p:sldId id="4926" r:id="rId52"/>
    <p:sldId id="4994" r:id="rId53"/>
    <p:sldId id="4928" r:id="rId54"/>
    <p:sldId id="4995" r:id="rId55"/>
    <p:sldId id="4929" r:id="rId56"/>
    <p:sldId id="4930" r:id="rId57"/>
    <p:sldId id="4931" r:id="rId58"/>
    <p:sldId id="4932" r:id="rId59"/>
    <p:sldId id="4956" r:id="rId60"/>
    <p:sldId id="4999" r:id="rId61"/>
    <p:sldId id="5027" r:id="rId62"/>
    <p:sldId id="5000" r:id="rId63"/>
    <p:sldId id="5001" r:id="rId64"/>
    <p:sldId id="5002" r:id="rId65"/>
    <p:sldId id="5003" r:id="rId66"/>
    <p:sldId id="5004" r:id="rId67"/>
    <p:sldId id="5005" r:id="rId68"/>
    <p:sldId id="5006" r:id="rId69"/>
    <p:sldId id="4952" r:id="rId70"/>
    <p:sldId id="5008" r:id="rId71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/OUTRO" id="{37825270-F833-417F-840A-BBE3E8DAE127}">
          <p14:sldIdLst>
            <p14:sldId id="257"/>
            <p14:sldId id="4954"/>
            <p14:sldId id="302"/>
            <p14:sldId id="2134805709"/>
            <p14:sldId id="258"/>
            <p14:sldId id="260"/>
            <p14:sldId id="366"/>
            <p14:sldId id="2076137129"/>
            <p14:sldId id="5079"/>
            <p14:sldId id="5080"/>
            <p14:sldId id="2134805708"/>
            <p14:sldId id="2076137124"/>
            <p14:sldId id="2134805710"/>
            <p14:sldId id="2134805716"/>
            <p14:sldId id="2076137127"/>
            <p14:sldId id="303"/>
          </p14:sldIdLst>
        </p14:section>
        <p14:section name="Identity and Access" id="{3F55C9F8-4961-43CC-813D-9626E35E9FA2}">
          <p14:sldIdLst>
            <p14:sldId id="4958"/>
            <p14:sldId id="2134805711"/>
            <p14:sldId id="5041"/>
            <p14:sldId id="4971"/>
            <p14:sldId id="4973"/>
            <p14:sldId id="4975"/>
            <p14:sldId id="2076137125"/>
            <p14:sldId id="5042"/>
            <p14:sldId id="4962"/>
            <p14:sldId id="4987"/>
            <p14:sldId id="4986"/>
            <p14:sldId id="4968"/>
            <p14:sldId id="4976"/>
            <p14:sldId id="4974"/>
            <p14:sldId id="4963"/>
            <p14:sldId id="4959"/>
            <p14:sldId id="4964"/>
            <p14:sldId id="4981"/>
            <p14:sldId id="4983"/>
            <p14:sldId id="4989"/>
            <p14:sldId id="4969"/>
            <p14:sldId id="4990"/>
            <p14:sldId id="4991"/>
            <p14:sldId id="4961"/>
            <p14:sldId id="4992"/>
            <p14:sldId id="4965"/>
            <p14:sldId id="4960"/>
            <p14:sldId id="4993"/>
            <p14:sldId id="4966"/>
          </p14:sldIdLst>
        </p14:section>
        <p14:section name="Compute and Networking" id="{8DA96176-043B-4099-A094-1283CB5092EA}">
          <p14:sldIdLst>
            <p14:sldId id="2134805712"/>
            <p14:sldId id="2134805713"/>
          </p14:sldIdLst>
        </p14:section>
        <p14:section name="Security Operations" id="{91D0BF28-82C5-472C-813E-EE3E15DD48CA}">
          <p14:sldIdLst>
            <p14:sldId id="2134805714"/>
            <p14:sldId id="2134805715"/>
          </p14:sldIdLst>
        </p14:section>
        <p14:section name="Exam Prep" id="{D377150E-E539-4D82-85D9-EAAE6F5ADDF6}">
          <p14:sldIdLst>
            <p14:sldId id="4950"/>
            <p14:sldId id="4926"/>
            <p14:sldId id="4994"/>
            <p14:sldId id="4928"/>
            <p14:sldId id="4995"/>
            <p14:sldId id="4929"/>
            <p14:sldId id="4930"/>
            <p14:sldId id="4931"/>
            <p14:sldId id="4932"/>
            <p14:sldId id="4956"/>
            <p14:sldId id="4999"/>
            <p14:sldId id="5027"/>
            <p14:sldId id="5000"/>
            <p14:sldId id="5001"/>
            <p14:sldId id="5002"/>
            <p14:sldId id="5003"/>
            <p14:sldId id="5004"/>
            <p14:sldId id="5005"/>
            <p14:sldId id="5006"/>
            <p14:sldId id="4952"/>
            <p14:sldId id="50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801" autoAdjust="0"/>
    <p:restoredTop sz="95256" autoAdjust="0"/>
  </p:normalViewPr>
  <p:slideViewPr>
    <p:cSldViewPr snapToGrid="0" snapToObjects="1">
      <p:cViewPr varScale="1">
        <p:scale>
          <a:sx n="150" d="100"/>
          <a:sy n="150" d="100"/>
        </p:scale>
        <p:origin x="180" y="1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4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23246-C931-4730-A4A2-BFED4E238903}" type="datetimeFigureOut">
              <a:rPr lang="en-US" smtClean="0"/>
              <a:t>Tue, 8/24/2021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B9C95-065E-427E-B067-A9D5E8863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4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48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34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62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845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554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220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489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835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545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76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67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935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09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7098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718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213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400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6050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7110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679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34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899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0681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714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534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588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279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5689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282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171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387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386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4390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5828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59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406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333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970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733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42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11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21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06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Tue, 8/24/2021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31807/fwd__bubble_hand_drawn-by-rejon-177666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7938" y="7145"/>
            <a:ext cx="5696959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AZ-500: Microsoft Azure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Security Technologies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D1279-53D0-41D0-82C7-3ED8F843C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285" y="1377894"/>
            <a:ext cx="2921995" cy="29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29" y="565041"/>
            <a:ext cx="4739521" cy="4281913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5BEF099A-3E26-4193-8748-C539FE980716}"/>
              </a:ext>
            </a:extLst>
          </p:cNvPr>
          <p:cNvSpPr/>
          <p:nvPr/>
        </p:nvSpPr>
        <p:spPr>
          <a:xfrm rot="10800000">
            <a:off x="4234239" y="3204686"/>
            <a:ext cx="514350" cy="126777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35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11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108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7338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AZ-500 Changes: August 2, 2021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70A72D8-8464-4501-9CB8-C1212A36A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286" y="531972"/>
            <a:ext cx="5291428" cy="434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67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Certification Renewal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8D025-2C6B-4E33-A53C-3278CEA3E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Associate and Expert certs are valid for one year</a:t>
            </a:r>
          </a:p>
          <a:p>
            <a:pPr lvl="1"/>
            <a:r>
              <a:rPr lang="en-US" dirty="0"/>
              <a:t>Credential will always be on your MS transcript</a:t>
            </a:r>
          </a:p>
          <a:p>
            <a:r>
              <a:rPr lang="en-US" dirty="0"/>
              <a:t>At six-month mark you’ll be asked to renew</a:t>
            </a:r>
          </a:p>
          <a:p>
            <a:pPr lvl="1"/>
            <a:r>
              <a:rPr lang="en-US" dirty="0"/>
              <a:t>Free online assessment at Microsoft Learn</a:t>
            </a:r>
          </a:p>
          <a:p>
            <a:r>
              <a:rPr lang="en-US" dirty="0"/>
              <a:t>Renewal extends your certification for 365 </a:t>
            </a:r>
            <a:r>
              <a:rPr lang="en-US" i="1" dirty="0"/>
              <a:t>from original achievement 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351159-7491-460C-B668-C8D7B257D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850" y="1837104"/>
            <a:ext cx="1469291" cy="146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62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Certifications</a:t>
            </a:r>
          </a:p>
        </p:txBody>
      </p:sp>
      <p:pic>
        <p:nvPicPr>
          <p:cNvPr id="7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265535E3-9AD0-415F-A480-A2387A593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914" y="1041481"/>
            <a:ext cx="6161905" cy="1295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8611BF-FD86-49A0-B50C-E22845522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771" y="2778209"/>
            <a:ext cx="6076190" cy="13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676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CBF939-36E3-4BA1-A77A-D38D9F6FF24A}"/>
              </a:ext>
            </a:extLst>
          </p:cNvPr>
          <p:cNvSpPr txBox="1"/>
          <p:nvPr/>
        </p:nvSpPr>
        <p:spPr>
          <a:xfrm>
            <a:off x="1984693" y="3996956"/>
            <a:ext cx="225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Content</a:t>
            </a:r>
            <a:br>
              <a:rPr lang="en-US" sz="1600" dirty="0"/>
            </a:br>
            <a:r>
              <a:rPr lang="en-US" sz="1600" dirty="0"/>
              <a:t>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6DBB8E-767E-4312-9CDC-75A2F3C9296E}"/>
              </a:ext>
            </a:extLst>
          </p:cNvPr>
          <p:cNvSpPr txBox="1"/>
          <p:nvPr/>
        </p:nvSpPr>
        <p:spPr>
          <a:xfrm>
            <a:off x="3554290" y="4504912"/>
            <a:ext cx="1879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Practical</a:t>
            </a:r>
            <a:br>
              <a:rPr lang="en-US" sz="1600" dirty="0"/>
            </a:br>
            <a:r>
              <a:rPr lang="en-US" sz="1600" dirty="0"/>
              <a:t>application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5F8D2C-82FC-4CE9-B939-36D576E0FA2E}"/>
              </a:ext>
            </a:extLst>
          </p:cNvPr>
          <p:cNvSpPr txBox="1"/>
          <p:nvPr/>
        </p:nvSpPr>
        <p:spPr>
          <a:xfrm>
            <a:off x="5057050" y="3971431"/>
            <a:ext cx="1879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Test-taking</a:t>
            </a:r>
            <a:br>
              <a:rPr lang="en-US" sz="1600" dirty="0"/>
            </a:br>
            <a:r>
              <a:rPr lang="en-US" sz="1600" dirty="0"/>
              <a:t>skills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9AF920-F53B-45BE-A250-2E52E5B10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800541" y="879681"/>
            <a:ext cx="3449130" cy="373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721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timw.info/az500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304" y="1630188"/>
            <a:ext cx="2449918" cy="18831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8374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Identity and Access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C28184-583D-47C4-B78E-39B1FCC36D7D}"/>
              </a:ext>
            </a:extLst>
          </p:cNvPr>
          <p:cNvSpPr/>
          <p:nvPr/>
        </p:nvSpPr>
        <p:spPr>
          <a:xfrm>
            <a:off x="6229350" y="3492500"/>
            <a:ext cx="2914650" cy="16510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and Access Scenario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71F1C2-A040-43FC-AB54-7ABB0E62B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099" y="560553"/>
            <a:ext cx="4793535" cy="452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32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08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68" y="101866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B63B4D-30EE-40E0-B215-6C0BF3CF8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220" y="2616608"/>
            <a:ext cx="963171" cy="96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61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Passthrough Authentication</a:t>
            </a:r>
          </a:p>
        </p:txBody>
      </p:sp>
      <p:pic>
        <p:nvPicPr>
          <p:cNvPr id="3074" name="Picture 2" descr="Azure AD Pass-through Authentication">
            <a:extLst>
              <a:ext uri="{FF2B5EF4-FFF2-40B4-BE49-F238E27FC236}">
                <a16:creationId xmlns:a16="http://schemas.microsoft.com/office/drawing/2014/main" id="{4BE8C668-0865-4DEA-83B7-01616D81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" y="783794"/>
            <a:ext cx="8517835" cy="38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821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6146" name="Picture 2" descr="Seamless Single Sign-On">
            <a:extLst>
              <a:ext uri="{FF2B5EF4-FFF2-40B4-BE49-F238E27FC236}">
                <a16:creationId xmlns:a16="http://schemas.microsoft.com/office/drawing/2014/main" id="{110728B3-9AD6-43AF-80C2-58619A049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12" y="835363"/>
            <a:ext cx="8806375" cy="361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2A8FDBE-7BE7-4036-82A1-1084D33A2933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Seamless SSO</a:t>
            </a:r>
          </a:p>
        </p:txBody>
      </p:sp>
    </p:spTree>
    <p:extLst>
      <p:ext uri="{BB962C8B-B14F-4D97-AF65-F5344CB8AC3E}">
        <p14:creationId xmlns:p14="http://schemas.microsoft.com/office/powerpoint/2010/main" val="293889212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876245"/>
            <a:ext cx="8706678" cy="35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825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2143800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registrations and service principals</a:t>
            </a:r>
          </a:p>
        </p:txBody>
      </p:sp>
      <p:sp>
        <p:nvSpPr>
          <p:cNvPr id="2" name="AutoShape 2" descr="Relationship between app object and service principal object">
            <a:extLst>
              <a:ext uri="{FF2B5EF4-FFF2-40B4-BE49-F238E27FC236}">
                <a16:creationId xmlns:a16="http://schemas.microsoft.com/office/drawing/2014/main" id="{407D8B5F-A4EE-4591-8C6A-C14BA0479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5CE164-3E2C-4A3B-AF27-F89D49560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24" y="762245"/>
            <a:ext cx="6180952" cy="3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42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3076" name="Picture 4" descr="Infographic of Azure AD B2C identity providers and downstream applications">
            <a:extLst>
              <a:ext uri="{FF2B5EF4-FFF2-40B4-BE49-F238E27FC236}">
                <a16:creationId xmlns:a16="http://schemas.microsoft.com/office/drawing/2014/main" id="{11163AB9-941D-4E14-BA8E-6C91FD37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50" y="716830"/>
            <a:ext cx="8618899" cy="394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8B5CD34-5572-4131-AFEA-8DE4C0F4B4D3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AD B2C</a:t>
            </a:r>
          </a:p>
        </p:txBody>
      </p:sp>
    </p:spTree>
    <p:extLst>
      <p:ext uri="{BB962C8B-B14F-4D97-AF65-F5344CB8AC3E}">
        <p14:creationId xmlns:p14="http://schemas.microsoft.com/office/powerpoint/2010/main" val="83647366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1026" name="Picture 2" descr="Secure hybrid network architecture with Active Directory">
            <a:extLst>
              <a:ext uri="{FF2B5EF4-FFF2-40B4-BE49-F238E27FC236}">
                <a16:creationId xmlns:a16="http://schemas.microsoft.com/office/drawing/2014/main" id="{28F9BA7E-5A8C-4490-9B67-89B11CE3C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14" y="1033361"/>
            <a:ext cx="8331972" cy="375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437AE03-4439-45CC-9922-C6888F7C3547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AD Domain Services</a:t>
            </a:r>
          </a:p>
        </p:txBody>
      </p:sp>
    </p:spTree>
    <p:extLst>
      <p:ext uri="{BB962C8B-B14F-4D97-AF65-F5344CB8AC3E}">
        <p14:creationId xmlns:p14="http://schemas.microsoft.com/office/powerpoint/2010/main" val="95387975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3074" name="Picture 2" descr="What is Azure AD Connect">
            <a:extLst>
              <a:ext uri="{FF2B5EF4-FFF2-40B4-BE49-F238E27FC236}">
                <a16:creationId xmlns:a16="http://schemas.microsoft.com/office/drawing/2014/main" id="{04A6234E-FD4F-4034-A261-8DC31CDE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131" y="523874"/>
            <a:ext cx="6445988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A0981BC-D5EA-495A-A99F-99432915AF2D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AD Connect</a:t>
            </a:r>
          </a:p>
        </p:txBody>
      </p:sp>
    </p:spTree>
    <p:extLst>
      <p:ext uri="{BB962C8B-B14F-4D97-AF65-F5344CB8AC3E}">
        <p14:creationId xmlns:p14="http://schemas.microsoft.com/office/powerpoint/2010/main" val="128070866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5122" name="Picture 2" descr="Azure AD Pass-through Authentication">
            <a:extLst>
              <a:ext uri="{FF2B5EF4-FFF2-40B4-BE49-F238E27FC236}">
                <a16:creationId xmlns:a16="http://schemas.microsoft.com/office/drawing/2014/main" id="{0C0D8404-1B55-48A4-A0B8-9A7B04300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4" y="627551"/>
            <a:ext cx="8581292" cy="388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F82E48D-F5EF-473F-B879-E0525E3FEA62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Passthrough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111302820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timw.info/az500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7170" name="Picture 2" descr="What is Azure AD Connect">
            <a:extLst>
              <a:ext uri="{FF2B5EF4-FFF2-40B4-BE49-F238E27FC236}">
                <a16:creationId xmlns:a16="http://schemas.microsoft.com/office/drawing/2014/main" id="{75FCDD0B-C609-49AD-930B-B658A7ED1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4" y="648662"/>
            <a:ext cx="7737231" cy="430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5CF7956-E6F3-4FA1-920A-A72823C1273B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ADFS Federation</a:t>
            </a:r>
          </a:p>
        </p:txBody>
      </p:sp>
    </p:spTree>
    <p:extLst>
      <p:ext uri="{BB962C8B-B14F-4D97-AF65-F5344CB8AC3E}">
        <p14:creationId xmlns:p14="http://schemas.microsoft.com/office/powerpoint/2010/main" val="9686384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PIM</a:t>
            </a:r>
          </a:p>
        </p:txBody>
      </p:sp>
      <p:pic>
        <p:nvPicPr>
          <p:cNvPr id="2050" name="Picture 2" descr="Azure AD Privileged Identity Management elevated access workflow">
            <a:extLst>
              <a:ext uri="{FF2B5EF4-FFF2-40B4-BE49-F238E27FC236}">
                <a16:creationId xmlns:a16="http://schemas.microsoft.com/office/drawing/2014/main" id="{AEA13155-61F6-49F1-80C1-86459D434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481" y="731838"/>
            <a:ext cx="4237037" cy="421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8202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 Platform Protection</a:t>
            </a:r>
          </a:p>
        </p:txBody>
      </p:sp>
    </p:spTree>
    <p:extLst>
      <p:ext uri="{BB962C8B-B14F-4D97-AF65-F5344CB8AC3E}">
        <p14:creationId xmlns:p14="http://schemas.microsoft.com/office/powerpoint/2010/main" val="1818644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NSGs and ASGs</a:t>
            </a:r>
          </a:p>
        </p:txBody>
      </p:sp>
      <p:pic>
        <p:nvPicPr>
          <p:cNvPr id="3074" name="Picture 2" descr="ASG">
            <a:extLst>
              <a:ext uri="{FF2B5EF4-FFF2-40B4-BE49-F238E27FC236}">
                <a16:creationId xmlns:a16="http://schemas.microsoft.com/office/drawing/2014/main" id="{EE0EEFB2-EC79-4B13-AF6D-7A36C7941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58" y="609600"/>
            <a:ext cx="8063883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2116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E9AE8B-E82D-AC48-A825-1D3B7DB90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706" y="533399"/>
            <a:ext cx="6456588" cy="450374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BE4FD7B-26FB-46B7-9AD7-AC47AE05A86D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Multi-Region 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2979896850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E19C9-3454-7142-9E2E-A6588FFA8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" y="502901"/>
            <a:ext cx="8732520" cy="45502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D18150-8B3F-4CC8-A810-FE7E8F20BF0C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Multi-Region 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15629485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Firewall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E4F63F-5759-42DC-BB88-0CA5C0A61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375" y="818825"/>
            <a:ext cx="7181250" cy="388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7181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4098" name="Picture 2" descr="Scope for a role assignment">
            <a:extLst>
              <a:ext uri="{FF2B5EF4-FFF2-40B4-BE49-F238E27FC236}">
                <a16:creationId xmlns:a16="http://schemas.microsoft.com/office/drawing/2014/main" id="{AB69EA8B-9F19-4ABA-86C7-8FD1D1198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604" y="1368357"/>
            <a:ext cx="3280511" cy="362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0CF07D-297E-44CD-9ADB-EB18FDF570B6}"/>
              </a:ext>
            </a:extLst>
          </p:cNvPr>
          <p:cNvSpPr/>
          <p:nvPr/>
        </p:nvSpPr>
        <p:spPr>
          <a:xfrm>
            <a:off x="3583769" y="853126"/>
            <a:ext cx="2447779" cy="5152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93" y="747620"/>
            <a:ext cx="726244" cy="72624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DBBD24A-6DD0-4EFD-9C67-23C422CC1809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Management Scopes</a:t>
            </a:r>
          </a:p>
        </p:txBody>
      </p:sp>
    </p:spTree>
    <p:extLst>
      <p:ext uri="{BB962C8B-B14F-4D97-AF65-F5344CB8AC3E}">
        <p14:creationId xmlns:p14="http://schemas.microsoft.com/office/powerpoint/2010/main" val="294243422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5122" name="Picture 2" descr="Securing Azure services to virtual networks">
            <a:extLst>
              <a:ext uri="{FF2B5EF4-FFF2-40B4-BE49-F238E27FC236}">
                <a16:creationId xmlns:a16="http://schemas.microsoft.com/office/drawing/2014/main" id="{63DAFECA-E69F-4488-B6F8-AD48EAC61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125" y="635000"/>
            <a:ext cx="4953750" cy="431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3987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endpoints</a:t>
            </a:r>
          </a:p>
        </p:txBody>
      </p:sp>
      <p:pic>
        <p:nvPicPr>
          <p:cNvPr id="4098" name="Picture 2" descr="Private Endpoints for Azure Storage Overview">
            <a:extLst>
              <a:ext uri="{FF2B5EF4-FFF2-40B4-BE49-F238E27FC236}">
                <a16:creationId xmlns:a16="http://schemas.microsoft.com/office/drawing/2014/main" id="{BD50DD8F-A95A-4CF9-9475-4318B1354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884589"/>
            <a:ext cx="7061200" cy="384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038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</a:t>
            </a:r>
            <a:r>
              <a:rPr lang="en-US" sz="48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frankenstein</a:t>
            </a:r>
            <a:endParaRPr lang="en-US" sz="48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399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Security Operations</a:t>
            </a:r>
          </a:p>
        </p:txBody>
      </p:sp>
    </p:spTree>
    <p:extLst>
      <p:ext uri="{BB962C8B-B14F-4D97-AF65-F5344CB8AC3E}">
        <p14:creationId xmlns:p14="http://schemas.microsoft.com/office/powerpoint/2010/main" val="18779064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Security Center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C53B2E-CA4E-4B33-971B-2AE3E7922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699" y="727090"/>
            <a:ext cx="6434127" cy="42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197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Sentinel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2399A-6801-4D5D-A35D-EEAF745BF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499" y="702270"/>
            <a:ext cx="6569001" cy="430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9986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Secure Data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24710596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Information Protection</a:t>
            </a:r>
          </a:p>
        </p:txBody>
      </p:sp>
      <p:pic>
        <p:nvPicPr>
          <p:cNvPr id="6146" name="Picture 2" descr="Image result for azure information protection&quot;">
            <a:extLst>
              <a:ext uri="{FF2B5EF4-FFF2-40B4-BE49-F238E27FC236}">
                <a16:creationId xmlns:a16="http://schemas.microsoft.com/office/drawing/2014/main" id="{6C4BC462-A752-409D-BE12-1B7B12E2B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968375"/>
            <a:ext cx="783907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741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D22C5CE-C966-4031-8A3B-51C95D882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084461"/>
            <a:ext cx="7810500" cy="331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0118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 and Networking</a:t>
            </a:r>
          </a:p>
        </p:txBody>
      </p:sp>
    </p:spTree>
    <p:extLst>
      <p:ext uri="{BB962C8B-B14F-4D97-AF65-F5344CB8AC3E}">
        <p14:creationId xmlns:p14="http://schemas.microsoft.com/office/powerpoint/2010/main" val="30525090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and Networking Scenario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1E50453-6BD0-44AE-9E64-B5865E131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" y="763403"/>
            <a:ext cx="9144000" cy="403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32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Security Operations</a:t>
            </a:r>
          </a:p>
        </p:txBody>
      </p:sp>
    </p:spTree>
    <p:extLst>
      <p:ext uri="{BB962C8B-B14F-4D97-AF65-F5344CB8AC3E}">
        <p14:creationId xmlns:p14="http://schemas.microsoft.com/office/powerpoint/2010/main" val="41154332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Operations Scenario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5E8622-3A60-43B5-B97A-D73CDCCB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54498"/>
            <a:ext cx="6529356" cy="458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44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Manage identity and access</a:t>
            </a:r>
          </a:p>
          <a:p>
            <a:r>
              <a:rPr lang="en-US" dirty="0"/>
              <a:t>Implement platform protection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AZ-500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8802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C7FF28F-EB8B-4223-B466-07E6D5996313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Single Answer Multiple Choice</a:t>
            </a:r>
          </a:p>
        </p:txBody>
      </p:sp>
    </p:spTree>
    <p:extLst>
      <p:ext uri="{BB962C8B-B14F-4D97-AF65-F5344CB8AC3E}">
        <p14:creationId xmlns:p14="http://schemas.microsoft.com/office/powerpoint/2010/main" val="2374336424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02EFF-4161-4F93-84DF-99558898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2" y="743892"/>
            <a:ext cx="7856376" cy="412680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ECD8842-F2B1-4C21-B043-A3B0ADA8196E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Multiple Answer Multiple Choice</a:t>
            </a:r>
          </a:p>
        </p:txBody>
      </p:sp>
    </p:spTree>
    <p:extLst>
      <p:ext uri="{BB962C8B-B14F-4D97-AF65-F5344CB8AC3E}">
        <p14:creationId xmlns:p14="http://schemas.microsoft.com/office/powerpoint/2010/main" val="3927762049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7BCB865-DC3F-4A23-B7C4-6C25B64A81A7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Repeated Scenario</a:t>
            </a:r>
          </a:p>
        </p:txBody>
      </p:sp>
    </p:spTree>
    <p:extLst>
      <p:ext uri="{BB962C8B-B14F-4D97-AF65-F5344CB8AC3E}">
        <p14:creationId xmlns:p14="http://schemas.microsoft.com/office/powerpoint/2010/main" val="1192111889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enable boot diagnostics.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D8DEC6-3355-405A-8161-4CBB2980B78E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Repeated Scenario</a:t>
            </a:r>
          </a:p>
        </p:txBody>
      </p:sp>
    </p:spTree>
    <p:extLst>
      <p:ext uri="{BB962C8B-B14F-4D97-AF65-F5344CB8AC3E}">
        <p14:creationId xmlns:p14="http://schemas.microsoft.com/office/powerpoint/2010/main" val="3773982690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306F59F-A940-47A7-901C-D4002A161372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Select and Place</a:t>
            </a:r>
          </a:p>
        </p:txBody>
      </p:sp>
    </p:spTree>
    <p:extLst>
      <p:ext uri="{BB962C8B-B14F-4D97-AF65-F5344CB8AC3E}">
        <p14:creationId xmlns:p14="http://schemas.microsoft.com/office/powerpoint/2010/main" val="1356946878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6DE9254-80A7-4886-AC47-0C29D9598239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Build List and Reorder</a:t>
            </a:r>
          </a:p>
        </p:txBody>
      </p:sp>
    </p:spTree>
    <p:extLst>
      <p:ext uri="{BB962C8B-B14F-4D97-AF65-F5344CB8AC3E}">
        <p14:creationId xmlns:p14="http://schemas.microsoft.com/office/powerpoint/2010/main" val="2311167921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18AE282-846F-45B3-8B8E-BF38462A974D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Active Screen</a:t>
            </a:r>
          </a:p>
        </p:txBody>
      </p:sp>
    </p:spTree>
    <p:extLst>
      <p:ext uri="{BB962C8B-B14F-4D97-AF65-F5344CB8AC3E}">
        <p14:creationId xmlns:p14="http://schemas.microsoft.com/office/powerpoint/2010/main" val="1528614873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60F3371-E144-403C-9CDE-5C242261D281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1009421978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2A2DA639-0BBD-466B-97A4-6BE5323A3E7A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Performance-Based Testing</a:t>
            </a:r>
          </a:p>
        </p:txBody>
      </p:sp>
    </p:spTree>
    <p:extLst>
      <p:ext uri="{BB962C8B-B14F-4D97-AF65-F5344CB8AC3E}">
        <p14:creationId xmlns:p14="http://schemas.microsoft.com/office/powerpoint/2010/main" val="80510724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 security operations</a:t>
            </a:r>
          </a:p>
          <a:p>
            <a:r>
              <a:rPr lang="en-US" dirty="0"/>
              <a:t>Secure data and applications</a:t>
            </a:r>
          </a:p>
          <a:p>
            <a:r>
              <a:rPr lang="en-US" dirty="0"/>
              <a:t>Lots of AZ-500 tips and  tricks!</a:t>
            </a:r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AZ-500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r>
              <a:rPr lang="en-US" dirty="0"/>
              <a:t>Azure AD PIM all day long</a:t>
            </a:r>
          </a:p>
          <a:p>
            <a:r>
              <a:rPr lang="en-US" dirty="0"/>
              <a:t>Expect performance-based labs, but be happy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avoid slide show fatigue</a:t>
            </a:r>
          </a:p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Case study/scenario approach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Parting 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out my YouTube (timw.info)</a:t>
            </a:r>
          </a:p>
          <a:p>
            <a:pPr lvl="1"/>
            <a:r>
              <a:rPr lang="en-US" dirty="0"/>
              <a:t>Online testing</a:t>
            </a:r>
          </a:p>
          <a:p>
            <a:pPr lvl="1"/>
            <a:r>
              <a:rPr lang="en-US" dirty="0"/>
              <a:t>Cert item strategy</a:t>
            </a:r>
          </a:p>
          <a:p>
            <a:pPr lvl="1"/>
            <a:r>
              <a:rPr lang="en-US" dirty="0"/>
              <a:t>AZ-500 study guide</a:t>
            </a:r>
          </a:p>
          <a:p>
            <a:r>
              <a:rPr lang="en-US" dirty="0"/>
              <a:t>Invest in </a:t>
            </a:r>
            <a:r>
              <a:rPr lang="en-US" dirty="0" err="1"/>
              <a:t>Whizlabs</a:t>
            </a:r>
            <a:r>
              <a:rPr lang="en-US" dirty="0"/>
              <a:t> or </a:t>
            </a:r>
            <a:r>
              <a:rPr lang="en-US" dirty="0" err="1"/>
              <a:t>MeasureUp</a:t>
            </a:r>
            <a:endParaRPr lang="en-US" dirty="0"/>
          </a:p>
          <a:p>
            <a:r>
              <a:rPr lang="en-US" dirty="0"/>
              <a:t>Register for your exam ASAP!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5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6734C-6134-4A81-AE62-E47426862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146" y="680392"/>
            <a:ext cx="5071708" cy="39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80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44579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8873</TotalTime>
  <Words>596</Words>
  <Application>Microsoft Office PowerPoint</Application>
  <PresentationFormat>On-screen Show (16:9)</PresentationFormat>
  <Paragraphs>200</Paragraphs>
  <Slides>70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AZ-500: Microsoft Azure  Security Technologies Crash Course</vt:lpstr>
      <vt:lpstr>Tim Warner</vt:lpstr>
      <vt:lpstr>Course Materials</vt:lpstr>
      <vt:lpstr>Course Materials</vt:lpstr>
      <vt:lpstr>Session 1 of 2 Learning Goals</vt:lpstr>
      <vt:lpstr>Session 2 of 2 Learning Goals</vt:lpstr>
      <vt:lpstr>A Different Kind of Training</vt:lpstr>
      <vt:lpstr>Session Recordings</vt:lpstr>
      <vt:lpstr>Session Recordings</vt:lpstr>
      <vt:lpstr>Session Recordings</vt:lpstr>
      <vt:lpstr>Session Recordings</vt:lpstr>
      <vt:lpstr>AZ-500 Changes: August 2, 2021</vt:lpstr>
      <vt:lpstr>Certification Renewal</vt:lpstr>
      <vt:lpstr>Related Certifications</vt:lpstr>
      <vt:lpstr> </vt:lpstr>
      <vt:lpstr>Thank you!</vt:lpstr>
      <vt:lpstr>Manage Identity and Access</vt:lpstr>
      <vt:lpstr>Identity and Access Scenario</vt:lpstr>
      <vt:lpstr>Tenant vs. Subscription</vt:lpstr>
      <vt:lpstr>Hybrid Identity</vt:lpstr>
      <vt:lpstr>Passthrough Authentication</vt:lpstr>
      <vt:lpstr> </vt:lpstr>
      <vt:lpstr>Seamless Single Sign-on</vt:lpstr>
      <vt:lpstr>Azure Management Scopes</vt:lpstr>
      <vt:lpstr>App registrations and service principals</vt:lpstr>
      <vt:lpstr> </vt:lpstr>
      <vt:lpstr> </vt:lpstr>
      <vt:lpstr> </vt:lpstr>
      <vt:lpstr> </vt:lpstr>
      <vt:lpstr> </vt:lpstr>
      <vt:lpstr>Azure AD PIM</vt:lpstr>
      <vt:lpstr>Implement Platform Protection</vt:lpstr>
      <vt:lpstr>NSGs and ASGs</vt:lpstr>
      <vt:lpstr> </vt:lpstr>
      <vt:lpstr> </vt:lpstr>
      <vt:lpstr>Azure Firewall</vt:lpstr>
      <vt:lpstr> </vt:lpstr>
      <vt:lpstr>Service endpoints</vt:lpstr>
      <vt:lpstr>Private endpoints</vt:lpstr>
      <vt:lpstr>Manage Security Operations</vt:lpstr>
      <vt:lpstr>Azure Security Center</vt:lpstr>
      <vt:lpstr>Azure Sentinel</vt:lpstr>
      <vt:lpstr>Secure Data and Applications</vt:lpstr>
      <vt:lpstr>Azure Information Protection</vt:lpstr>
      <vt:lpstr>Always Encrypted</vt:lpstr>
      <vt:lpstr>Compute and Networking</vt:lpstr>
      <vt:lpstr>Compute and Networking Scenario</vt:lpstr>
      <vt:lpstr>Security Operations</vt:lpstr>
      <vt:lpstr>Security Operations Scenario</vt:lpstr>
      <vt:lpstr>Exam AZ-500 Item Types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AZ-500 Exam Strategy</vt:lpstr>
      <vt:lpstr>Parting Advice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168</cp:revision>
  <dcterms:created xsi:type="dcterms:W3CDTF">2015-09-28T19:52:00Z</dcterms:created>
  <dcterms:modified xsi:type="dcterms:W3CDTF">2021-08-24T14:23:37Z</dcterms:modified>
</cp:coreProperties>
</file>